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8"/>
  </p:notesMasterIdLst>
  <p:sldIdLst>
    <p:sldId id="256" r:id="rId2"/>
    <p:sldId id="257" r:id="rId3"/>
    <p:sldId id="258" r:id="rId4"/>
    <p:sldId id="288" r:id="rId5"/>
    <p:sldId id="259" r:id="rId6"/>
    <p:sldId id="260" r:id="rId7"/>
    <p:sldId id="261" r:id="rId8"/>
    <p:sldId id="262" r:id="rId9"/>
    <p:sldId id="263" r:id="rId10"/>
    <p:sldId id="264" r:id="rId11"/>
    <p:sldId id="284" r:id="rId12"/>
    <p:sldId id="266" r:id="rId13"/>
    <p:sldId id="285" r:id="rId14"/>
    <p:sldId id="290" r:id="rId15"/>
    <p:sldId id="291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9" r:id="rId24"/>
    <p:sldId id="286" r:id="rId25"/>
    <p:sldId id="287" r:id="rId26"/>
    <p:sldId id="280" r:id="rId27"/>
    <p:sldId id="289" r:id="rId28"/>
    <p:sldId id="292" r:id="rId29"/>
    <p:sldId id="281" r:id="rId30"/>
    <p:sldId id="274" r:id="rId31"/>
    <p:sldId id="275" r:id="rId32"/>
    <p:sldId id="283" r:id="rId33"/>
    <p:sldId id="276" r:id="rId34"/>
    <p:sldId id="282" r:id="rId35"/>
    <p:sldId id="278" r:id="rId36"/>
    <p:sldId id="277" r:id="rId3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B2CAEA-7873-4083-A87F-CEBD13612D7B}" type="datetimeFigureOut">
              <a:rPr lang="es-MX" smtClean="0"/>
              <a:pPr/>
              <a:t>28/09/2013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4DD3-CA8A-480A-82F5-E3372121141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34DD3-CA8A-480A-82F5-E33721211415}" type="slidenum">
              <a:rPr lang="es-MX" smtClean="0"/>
              <a:pPr/>
              <a:t>9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F4F5A-39B0-45C7-A905-306716DA671E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D900F-75A3-47A5-A779-4DD06F31D8AE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4AAD63-9969-4C81-B73E-8AED49A4038F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D900F-75A3-47A5-A779-4DD06F31D8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205350-A363-4789-A09B-EE64F7DD9E0E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D900F-75A3-47A5-A779-4DD06F31D8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01AC9-D0FB-4B83-B2C4-F6073686A73B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D900F-75A3-47A5-A779-4DD06F31D8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D94A9D-DA19-47A2-9A39-EDDA94780AA9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D900F-75A3-47A5-A779-4DD06F31D8AE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4A7C9-FA84-4FB9-9437-9BDB21D2E4FE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D900F-75A3-47A5-A779-4DD06F31D8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A71DD0-B70E-4468-85CE-8ABAC67A9A2B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D900F-75A3-47A5-A779-4DD06F31D8AE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6B6911-3D18-4D04-8126-118D10223820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D900F-75A3-47A5-A779-4DD06F31D8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8580FC-550D-4FDE-B01C-D6E019629D25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D900F-75A3-47A5-A779-4DD06F31D8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76C555-77BE-4E61-92EA-7BA0ABD03E23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D900F-75A3-47A5-A779-4DD06F31D8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E2253E5-8B5B-4530-A5E6-26F541561D97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AFD900F-75A3-47A5-A779-4DD06F31D8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1E4EF09-1381-4808-BF3E-D7F5A47F7546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AFD900F-75A3-47A5-A779-4DD06F31D8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translate.googleusercontent.com/translate_c?hl=es&amp;sl=en&amp;u=http://en.wikipedia.org/wiki/Azerbaijani_language&amp;prev=/search?q=L.+A.+Zadeh+biography&amp;hl=es&amp;client=firefox-a&amp;hs=vL7&amp;rls=org.mozilla:es-MX:official&amp;rurl=translate.google.com.mx&amp;usg=ALkJrhhLYvKAhk21uXbhQNitiMtya5lTYw" TargetMode="External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hyperlink" Target="http://es.wikipedia.org/wiki/Arend_Heyting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oyoo.es/memoria-ram/8_gb/" TargetMode="External"/><Relationship Id="rId2" Type="http://schemas.openxmlformats.org/officeDocument/2006/relationships/hyperlink" Target="http://www.intel.com/cd/products/services/emea/spa/processors/corei7ee/index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Dial%C3%A9ctica" TargetMode="External"/><Relationship Id="rId3" Type="http://schemas.openxmlformats.org/officeDocument/2006/relationships/hyperlink" Target="http://es.wikipedia.org/wiki/Interpretaci%C3%B3n" TargetMode="External"/><Relationship Id="rId7" Type="http://schemas.openxmlformats.org/officeDocument/2006/relationships/hyperlink" Target="http://es.wikipedia.org/wiki/Demostraci%C3%B3n_matem%C3%A1tica" TargetMode="External"/><Relationship Id="rId2" Type="http://schemas.openxmlformats.org/officeDocument/2006/relationships/hyperlink" Target="http://es.wikipedia.org/wiki/Categor%C3%ADa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Segundos_anal%C3%ADticos" TargetMode="External"/><Relationship Id="rId11" Type="http://schemas.openxmlformats.org/officeDocument/2006/relationships/hyperlink" Target="http://es.wikipedia.org/wiki/Paralogismo" TargetMode="External"/><Relationship Id="rId5" Type="http://schemas.openxmlformats.org/officeDocument/2006/relationships/hyperlink" Target="http://es.wikipedia.org/wiki/Silogismo" TargetMode="External"/><Relationship Id="rId10" Type="http://schemas.openxmlformats.org/officeDocument/2006/relationships/hyperlink" Target="http://es.wikipedia.org/wiki/Falacia" TargetMode="External"/><Relationship Id="rId4" Type="http://schemas.openxmlformats.org/officeDocument/2006/relationships/hyperlink" Target="http://es.wikipedia.org/wiki/Primeros_anal%C3%ADticos" TargetMode="External"/><Relationship Id="rId9" Type="http://schemas.openxmlformats.org/officeDocument/2006/relationships/hyperlink" Target="http://es.wikipedia.org/wiki/Sofista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symploke.trujaman.org/index.php?title=Principio_del_tercio_excluso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es.wikipedia.org/wiki/Teor%C3%ADa_de_conjuntos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N%C3%BAmeros_reales" TargetMode="External"/><Relationship Id="rId5" Type="http://schemas.openxmlformats.org/officeDocument/2006/relationships/hyperlink" Target="http://es.wikipedia.org/wiki/N%C3%BAmero_ordinal" TargetMode="External"/><Relationship Id="rId4" Type="http://schemas.openxmlformats.org/officeDocument/2006/relationships/hyperlink" Target="http://es.wikipedia.org/wiki/N%C3%BAmero_cardin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44892">
            <a:off x="888017" y="3703099"/>
            <a:ext cx="7772400" cy="1975104"/>
          </a:xfrm>
        </p:spPr>
        <p:txBody>
          <a:bodyPr/>
          <a:lstStyle/>
          <a:p>
            <a:r>
              <a:rPr lang="es-MX" dirty="0" smtClean="0"/>
              <a:t>LÓGICAS CLÁSICAS VERSUS LÓGICAS NO CLÁSICAS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 rot="21159815">
            <a:off x="755576" y="620688"/>
            <a:ext cx="7772400" cy="1508760"/>
          </a:xfrm>
        </p:spPr>
        <p:txBody>
          <a:bodyPr>
            <a:noAutofit/>
          </a:bodyPr>
          <a:lstStyle/>
          <a:p>
            <a:r>
              <a:rPr lang="es-MX" sz="6000" dirty="0" smtClean="0"/>
              <a:t>Caracterización de las lógicas clásicas</a:t>
            </a:r>
            <a:endParaRPr lang="es-MX" sz="60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4B50B-4FA1-4E79-B1DE-75BEDFABD08C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381291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Un poco de historia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1314697">
            <a:off x="914400" y="1556792"/>
            <a:ext cx="7772400" cy="479876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MX" sz="4800" dirty="0" smtClean="0"/>
              <a:t>Y es cuando la lógica acepta otros nombres:</a:t>
            </a:r>
          </a:p>
          <a:p>
            <a:pPr>
              <a:buFont typeface="Arial" charset="0"/>
              <a:buChar char="•"/>
            </a:pPr>
            <a:r>
              <a:rPr lang="es-MX" sz="4800" b="1" u="sng" dirty="0" smtClean="0">
                <a:solidFill>
                  <a:srgbClr val="FF9900"/>
                </a:solidFill>
              </a:rPr>
              <a:t>Logística</a:t>
            </a:r>
          </a:p>
          <a:p>
            <a:pPr>
              <a:buFont typeface="Arial" charset="0"/>
              <a:buChar char="•"/>
            </a:pPr>
            <a:r>
              <a:rPr lang="es-MX" sz="4800" b="1" u="sng" dirty="0" smtClean="0">
                <a:solidFill>
                  <a:srgbClr val="FF9900"/>
                </a:solidFill>
              </a:rPr>
              <a:t>Lógica matemática</a:t>
            </a:r>
          </a:p>
          <a:p>
            <a:pPr>
              <a:buFont typeface="Arial" charset="0"/>
              <a:buChar char="•"/>
            </a:pPr>
            <a:r>
              <a:rPr lang="es-MX" sz="4800" b="1" u="sng" dirty="0" smtClean="0">
                <a:solidFill>
                  <a:srgbClr val="FF9900"/>
                </a:solidFill>
              </a:rPr>
              <a:t>Lógica formal</a:t>
            </a:r>
          </a:p>
          <a:p>
            <a:pPr>
              <a:buFont typeface="Arial" charset="0"/>
              <a:buChar char="•"/>
            </a:pPr>
            <a:r>
              <a:rPr lang="es-MX" sz="4800" b="1" u="sng" dirty="0" smtClean="0">
                <a:solidFill>
                  <a:srgbClr val="FF9900"/>
                </a:solidFill>
              </a:rPr>
              <a:t>Lógica moderna</a:t>
            </a:r>
          </a:p>
          <a:p>
            <a:pPr>
              <a:buFont typeface="Arial" charset="0"/>
              <a:buChar char="•"/>
            </a:pPr>
            <a:r>
              <a:rPr lang="es-MX" sz="4800" b="1" u="sng" dirty="0" smtClean="0">
                <a:solidFill>
                  <a:srgbClr val="FF9900"/>
                </a:solidFill>
              </a:rPr>
              <a:t>Lógica </a:t>
            </a:r>
            <a:r>
              <a:rPr lang="es-MX" sz="4800" b="1" u="sng" dirty="0" err="1" smtClean="0">
                <a:solidFill>
                  <a:srgbClr val="FF9900"/>
                </a:solidFill>
              </a:rPr>
              <a:t>estandar</a:t>
            </a:r>
            <a:endParaRPr lang="es-MX" sz="4800" b="1" u="sng" dirty="0" smtClean="0">
              <a:solidFill>
                <a:srgbClr val="FF9900"/>
              </a:solidFill>
            </a:endParaRPr>
          </a:p>
          <a:p>
            <a:pPr>
              <a:buFont typeface="Arial" charset="0"/>
              <a:buChar char="•"/>
            </a:pPr>
            <a:r>
              <a:rPr lang="es-MX" sz="4800" b="1" u="sng" dirty="0" smtClean="0">
                <a:solidFill>
                  <a:srgbClr val="FF9900"/>
                </a:solidFill>
              </a:rPr>
              <a:t>Y actualmente lógica clásica</a:t>
            </a:r>
          </a:p>
          <a:p>
            <a:pPr>
              <a:buNone/>
            </a:pP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F0C-47EA-4CB1-8CFA-022287F8B3F6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10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126049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Comentario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MX" sz="6000" dirty="0" smtClean="0"/>
              <a:t>La  lógica moderna se consolida en 1910, ya para 1920 aparecen las lógicas no clásicas.</a:t>
            </a:r>
            <a:endParaRPr lang="es-MX" sz="60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2F98-0A31-4FEE-AC16-DA8F6FDDE5DB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11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64637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    Utilidad de la lógica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1417800">
            <a:off x="914400" y="1783560"/>
            <a:ext cx="7772400" cy="4572000"/>
          </a:xfrm>
        </p:spPr>
        <p:txBody>
          <a:bodyPr>
            <a:normAutofit/>
          </a:bodyPr>
          <a:lstStyle/>
          <a:p>
            <a:r>
              <a:rPr lang="es-MX" sz="4400" b="1" u="sng" dirty="0" smtClean="0">
                <a:solidFill>
                  <a:srgbClr val="FF9900"/>
                </a:solidFill>
              </a:rPr>
              <a:t>obtener mayor capacidad para expresar ideas con concisión y claridad</a:t>
            </a:r>
          </a:p>
          <a:p>
            <a:r>
              <a:rPr lang="es-MX" sz="4400" b="1" u="sng" dirty="0" smtClean="0">
                <a:solidFill>
                  <a:srgbClr val="FF9900"/>
                </a:solidFill>
              </a:rPr>
              <a:t>incrementar en la destreza para la definición de términos</a:t>
            </a:r>
          </a:p>
          <a:p>
            <a:pPr>
              <a:buNone/>
            </a:pPr>
            <a:endParaRPr lang="es-MX" sz="3600" b="1" u="sng" dirty="0" smtClean="0">
              <a:solidFill>
                <a:srgbClr val="FF9900"/>
              </a:solidFill>
            </a:endParaRPr>
          </a:p>
          <a:p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F5DB-5F36-4747-998D-1235FF582BA6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12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9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9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68902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Utilidad de la lógica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1393172">
            <a:off x="830290" y="1286668"/>
            <a:ext cx="7941046" cy="5312162"/>
          </a:xfrm>
        </p:spPr>
        <p:txBody>
          <a:bodyPr>
            <a:normAutofit/>
          </a:bodyPr>
          <a:lstStyle/>
          <a:p>
            <a:r>
              <a:rPr lang="es-MX" sz="3600" b="1" u="sng" dirty="0" smtClean="0">
                <a:solidFill>
                  <a:srgbClr val="FF9900"/>
                </a:solidFill>
              </a:rPr>
              <a:t>Nos ayuda a defendernos cuando nos quieren engañar (muestra cómo discutir, dialogar y escuchar)</a:t>
            </a:r>
          </a:p>
          <a:p>
            <a:r>
              <a:rPr lang="es-MX" sz="3600" b="1" u="sng" dirty="0" smtClean="0">
                <a:solidFill>
                  <a:srgbClr val="FF9900"/>
                </a:solidFill>
              </a:rPr>
              <a:t>Nos enseña a argumentar</a:t>
            </a:r>
          </a:p>
          <a:p>
            <a:r>
              <a:rPr lang="es-MX" sz="3600" b="1" u="sng" dirty="0" smtClean="0">
                <a:solidFill>
                  <a:srgbClr val="FF9900"/>
                </a:solidFill>
              </a:rPr>
              <a:t>Nos permite estudiar la inferencia (cómo funciona, cómo puede ser válida)</a:t>
            </a:r>
          </a:p>
          <a:p>
            <a:endParaRPr lang="es-MX" b="1" dirty="0" smtClean="0">
              <a:solidFill>
                <a:srgbClr val="FF9900"/>
              </a:solidFill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528F1-364A-4F57-A7C1-15946E703840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13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433211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Pero …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1354864">
            <a:off x="906152" y="1552315"/>
            <a:ext cx="7772400" cy="4803539"/>
          </a:xfrm>
        </p:spPr>
        <p:txBody>
          <a:bodyPr/>
          <a:lstStyle/>
          <a:p>
            <a:pPr algn="ctr">
              <a:buNone/>
            </a:pPr>
            <a:r>
              <a:rPr lang="es-MX" sz="4400" dirty="0" smtClean="0"/>
              <a:t>Tanto con el silogismo como con las LC nos sentíamos cómodos, seguros, tranquilos. Había tautologías universalmente válidas aquí y en todo tiempo y lugar. </a:t>
            </a:r>
            <a:endParaRPr lang="es-MX" sz="4400" b="1" dirty="0" smtClean="0"/>
          </a:p>
          <a:p>
            <a:pPr>
              <a:buNone/>
            </a:pP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69D4-200C-415D-AA02-4434A0E60A51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14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222719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               Y además…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195106">
            <a:off x="922967" y="1481733"/>
            <a:ext cx="7772400" cy="487407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sz="4400" dirty="0" smtClean="0"/>
              <a:t>La LC había sido pensada como ciencia absoluta, completa e inalterable. Son verdades a priori, analíticas y verdaderas en todo mundo posible. Pero… </a:t>
            </a:r>
          </a:p>
          <a:p>
            <a:pPr>
              <a:buNone/>
            </a:pPr>
            <a:r>
              <a:rPr lang="es-MX" sz="4400" dirty="0" smtClean="0"/>
              <a:t>Todo está en tela de juicio… eso nos debe decir algo a los filósofos…</a:t>
            </a:r>
            <a:endParaRPr lang="es-MX" sz="44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9678C-7B33-416F-A93F-8EA0C450BC15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15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417471">
            <a:off x="914400" y="512064"/>
            <a:ext cx="7772400" cy="1188744"/>
          </a:xfrm>
        </p:spPr>
        <p:txBody>
          <a:bodyPr/>
          <a:lstStyle/>
          <a:p>
            <a:r>
              <a:rPr lang="es-MX" dirty="0" smtClean="0"/>
              <a:t>Fundamentos de la lógica clásica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1399154">
            <a:off x="914400" y="1783560"/>
            <a:ext cx="7772400" cy="4572000"/>
          </a:xfrm>
        </p:spPr>
        <p:txBody>
          <a:bodyPr>
            <a:normAutofit/>
          </a:bodyPr>
          <a:lstStyle/>
          <a:p>
            <a:r>
              <a:rPr lang="es-MX" sz="4400" dirty="0" smtClean="0"/>
              <a:t>Se consideran tres y sólo tres las leyes necesarias y suficientes que rigen el pensamiento correcto y de los cuales se pueden derivar todos los demás principios lógicos.</a:t>
            </a:r>
            <a:endParaRPr lang="es-MX" sz="44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C77C-A092-4931-91A1-6FB128A5760F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16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261284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Principio de contradicción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MX" sz="4800" dirty="0" smtClean="0"/>
              <a:t>O más propiamente principio de </a:t>
            </a:r>
            <a:r>
              <a:rPr lang="es-MX" sz="4800" dirty="0" smtClean="0">
                <a:solidFill>
                  <a:srgbClr val="FF0000"/>
                </a:solidFill>
              </a:rPr>
              <a:t>NO</a:t>
            </a:r>
            <a:r>
              <a:rPr lang="es-MX" sz="4800" dirty="0" smtClean="0"/>
              <a:t> contradicción. </a:t>
            </a:r>
          </a:p>
          <a:p>
            <a:pPr>
              <a:buNone/>
            </a:pPr>
            <a:r>
              <a:rPr lang="es-MX" sz="4800" dirty="0" smtClean="0"/>
              <a:t>Ningún enunciado puede ser verdadero y falso al mismo tiempo.</a:t>
            </a:r>
            <a:endParaRPr lang="es-MX" sz="48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4E8D8-3B6E-45FE-8CF8-DF3551FF09BB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17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432735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Principio de identidad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5400" dirty="0" smtClean="0"/>
              <a:t>Si un enunciado es verdadero entonces es verdadero y todo enunciado semejante es una tautología</a:t>
            </a:r>
            <a:endParaRPr lang="es-MX" sz="54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3A7F-340A-4806-B166-021262E0F106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18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0967992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Principio del tercer excluso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MX" sz="6000" dirty="0" smtClean="0"/>
              <a:t>Cualquier proposición sólo puede ser verdadera o falsa, no hay lugar para otra opción.</a:t>
            </a:r>
            <a:endParaRPr lang="es-MX" sz="60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57A7-60BC-48F2-B49A-927802D491FC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19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414279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UN POCO DE HISTORIA…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189687">
            <a:off x="914400" y="1783560"/>
            <a:ext cx="7772400" cy="4572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MX" sz="4800" dirty="0" smtClean="0"/>
              <a:t>La lógica surgió con Aristóteles. En una de sus obras más importantes y posiblemente la menos leída: </a:t>
            </a:r>
            <a:r>
              <a:rPr lang="es-MX" sz="4800" dirty="0" err="1" smtClean="0"/>
              <a:t>Organon</a:t>
            </a:r>
            <a:r>
              <a:rPr lang="es-MX" sz="4800" dirty="0" smtClean="0"/>
              <a:t>.</a:t>
            </a:r>
            <a:endParaRPr lang="es-MX" sz="48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0432-0F98-4811-A30B-CA4C5A2F0CF8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2</a:t>
            </a:fld>
            <a:endParaRPr lang="es-MX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1379802"/>
            <a:ext cx="3456384" cy="4683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9" dur="5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5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329552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Lógica y realidad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1322343">
            <a:off x="914400" y="1783560"/>
            <a:ext cx="7772400" cy="4572000"/>
          </a:xfrm>
        </p:spPr>
        <p:txBody>
          <a:bodyPr>
            <a:normAutofit/>
          </a:bodyPr>
          <a:lstStyle/>
          <a:p>
            <a:r>
              <a:rPr lang="es-MX" sz="4000" dirty="0" smtClean="0"/>
              <a:t>Pero ¿la realidad se comporta en sólo dos valores? Difícil de creer. En LC son comunes los ejercicios así: </a:t>
            </a:r>
            <a:r>
              <a:rPr lang="es-MX" sz="4000" dirty="0" smtClean="0">
                <a:solidFill>
                  <a:srgbClr val="FF9900"/>
                </a:solidFill>
              </a:rPr>
              <a:t>“en una isla había dos tipos de habitantes: los A que siempre decían la verdad y los B que siempre mentían” </a:t>
            </a:r>
            <a:endParaRPr lang="es-MX" sz="4000" dirty="0">
              <a:solidFill>
                <a:srgbClr val="FF9900"/>
              </a:solidFill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57616-03CC-45C0-8A99-29553DAE3A4B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20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421313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Preguntas 		     </a:t>
            </a:r>
            <a:r>
              <a:rPr lang="es-MX" b="1" dirty="0" smtClean="0"/>
              <a:t>?¿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172990">
            <a:off x="914400" y="1484784"/>
            <a:ext cx="7772400" cy="4870776"/>
          </a:xfrm>
        </p:spPr>
        <p:txBody>
          <a:bodyPr/>
          <a:lstStyle/>
          <a:p>
            <a:pPr marL="582930" indent="-514350">
              <a:buFont typeface="+mj-lt"/>
              <a:buAutoNum type="arabicPeriod"/>
            </a:pPr>
            <a:r>
              <a:rPr lang="es-MX" dirty="0" smtClean="0"/>
              <a:t>La LC ¿tiene la última verdad?</a:t>
            </a:r>
          </a:p>
          <a:p>
            <a:pPr marL="582930" indent="-514350">
              <a:buFont typeface="+mj-lt"/>
              <a:buAutoNum type="arabicPeriod"/>
            </a:pPr>
            <a:r>
              <a:rPr lang="es-MX" dirty="0" smtClean="0"/>
              <a:t>¿Qué sucede si cambiamos  alguno de los principios mencionados?</a:t>
            </a:r>
          </a:p>
          <a:p>
            <a:pPr marL="582930" indent="-514350">
              <a:buFont typeface="+mj-lt"/>
              <a:buAutoNum type="arabicPeriod"/>
            </a:pPr>
            <a:r>
              <a:rPr lang="es-MX" dirty="0" smtClean="0"/>
              <a:t>¿puede haber lógicas de más de dos valores?</a:t>
            </a:r>
          </a:p>
          <a:p>
            <a:pPr marL="582930" indent="-514350">
              <a:buFont typeface="+mj-lt"/>
              <a:buAutoNum type="arabicPeriod"/>
            </a:pPr>
            <a:r>
              <a:rPr lang="es-MX" dirty="0" smtClean="0"/>
              <a:t>¿puede haber lógicas más aplicables a la realidad?</a:t>
            </a:r>
          </a:p>
          <a:p>
            <a:pPr marL="582930" indent="-514350">
              <a:buFont typeface="+mj-lt"/>
              <a:buAutoNum type="arabicPeriod"/>
            </a:pPr>
            <a:r>
              <a:rPr lang="es-MX" dirty="0" smtClean="0"/>
              <a:t>¿podemos aceptar las contradicciones manteniéndolas bajo control?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018A3-E95A-4D6E-8E42-471FDCE29402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21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Respuesta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1424568">
            <a:off x="914400" y="1412776"/>
            <a:ext cx="7772400" cy="49427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MX" sz="7200" b="1" dirty="0" smtClean="0"/>
              <a:t>¡Sí! </a:t>
            </a:r>
          </a:p>
          <a:p>
            <a:pPr>
              <a:buNone/>
            </a:pPr>
            <a:r>
              <a:rPr lang="es-MX" sz="4400" dirty="0" smtClean="0"/>
              <a:t>   Creando las lógicas no clásicas. Si cambiamos al menos uno de los principios lógicas tradicionales, entonces creamos nuevas lógicas</a:t>
            </a:r>
            <a:endParaRPr lang="es-MX" sz="44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8E4F-0343-4EC9-BCE5-4E834D9A6DE3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22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3858898"/>
            <a:ext cx="2051720" cy="2756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059155"/>
            <a:ext cx="2411760" cy="2049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3021483"/>
            <a:ext cx="2195737" cy="2670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4248" y="2056847"/>
            <a:ext cx="2339752" cy="2833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76256" y="1340767"/>
            <a:ext cx="2095500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32240" y="0"/>
            <a:ext cx="2170162" cy="247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Surgimiento de las LNC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268760"/>
            <a:ext cx="7200800" cy="5256584"/>
          </a:xfrm>
        </p:spPr>
        <p:txBody>
          <a:bodyPr>
            <a:normAutofit fontScale="85000" lnSpcReduction="20000"/>
          </a:bodyPr>
          <a:lstStyle/>
          <a:p>
            <a:r>
              <a:rPr lang="es-MX" dirty="0" smtClean="0"/>
              <a:t>Nacen a principios del siglo XX . Los lógicos no clásicos precursores más importantes son:</a:t>
            </a:r>
          </a:p>
          <a:p>
            <a:r>
              <a:rPr lang="es-MX" sz="3300" b="1" u="sng" dirty="0" err="1" smtClean="0">
                <a:solidFill>
                  <a:srgbClr val="FF9900"/>
                </a:solidFill>
              </a:rPr>
              <a:t>Jan</a:t>
            </a:r>
            <a:r>
              <a:rPr lang="es-MX" sz="3300" b="1" u="sng" dirty="0" smtClean="0">
                <a:solidFill>
                  <a:srgbClr val="FF9900"/>
                </a:solidFill>
              </a:rPr>
              <a:t> </a:t>
            </a:r>
            <a:r>
              <a:rPr lang="es-MX" sz="3300" b="1" u="sng" dirty="0" err="1" smtClean="0">
                <a:solidFill>
                  <a:srgbClr val="FF9900"/>
                </a:solidFill>
              </a:rPr>
              <a:t>Łukasiewicz</a:t>
            </a:r>
            <a:r>
              <a:rPr lang="es-MX" sz="3300" b="1" u="sng" dirty="0" smtClean="0">
                <a:solidFill>
                  <a:srgbClr val="FF9900"/>
                </a:solidFill>
              </a:rPr>
              <a:t> </a:t>
            </a:r>
            <a:r>
              <a:rPr lang="es-MX" sz="3300" b="1" dirty="0" smtClean="0"/>
              <a:t>(1878-1956) y sus lógicas de tres valores (Polonia) </a:t>
            </a:r>
          </a:p>
          <a:p>
            <a:r>
              <a:rPr lang="es-MX" sz="3300" b="1" u="sng" dirty="0" smtClean="0">
                <a:solidFill>
                  <a:srgbClr val="FF9900"/>
                </a:solidFill>
              </a:rPr>
              <a:t>L. A. </a:t>
            </a:r>
            <a:r>
              <a:rPr lang="es-MX" sz="3300" b="1" u="sng" dirty="0" err="1" smtClean="0">
                <a:solidFill>
                  <a:srgbClr val="FF9900"/>
                </a:solidFill>
              </a:rPr>
              <a:t>Zadeh</a:t>
            </a:r>
            <a:r>
              <a:rPr lang="es-MX" sz="3300" b="1" u="sng" dirty="0" smtClean="0">
                <a:solidFill>
                  <a:srgbClr val="FF9900"/>
                </a:solidFill>
              </a:rPr>
              <a:t>  </a:t>
            </a:r>
            <a:r>
              <a:rPr lang="es-MX" sz="3300" dirty="0" smtClean="0"/>
              <a:t>(1921--) y las lógicas difusas (</a:t>
            </a:r>
            <a:r>
              <a:rPr lang="es-MX" sz="3300" dirty="0" smtClean="0">
                <a:hlinkClick r:id="rId8" tooltip="Azerbaiyán idioma"/>
              </a:rPr>
              <a:t>Azerbaiyán</a:t>
            </a:r>
            <a:r>
              <a:rPr lang="es-MX" sz="3300" dirty="0" smtClean="0"/>
              <a:t>) </a:t>
            </a:r>
            <a:endParaRPr lang="es-MX" sz="3300" b="1" dirty="0" smtClean="0"/>
          </a:p>
          <a:p>
            <a:r>
              <a:rPr lang="es-MX" sz="3300" b="1" dirty="0" err="1" smtClean="0">
                <a:solidFill>
                  <a:srgbClr val="FF9900"/>
                </a:solidFill>
                <a:hlinkClick r:id="rId9" tooltip="Arend Heyting"/>
              </a:rPr>
              <a:t>Arend</a:t>
            </a:r>
            <a:r>
              <a:rPr lang="es-MX" sz="3300" b="1" dirty="0" smtClean="0">
                <a:solidFill>
                  <a:srgbClr val="FF9900"/>
                </a:solidFill>
                <a:hlinkClick r:id="rId9" tooltip="Arend Heyting"/>
              </a:rPr>
              <a:t> </a:t>
            </a:r>
            <a:r>
              <a:rPr lang="es-MX" sz="3300" b="1" dirty="0" err="1" smtClean="0">
                <a:solidFill>
                  <a:srgbClr val="FF9900"/>
                </a:solidFill>
                <a:hlinkClick r:id="rId9" tooltip="Arend Heyting"/>
              </a:rPr>
              <a:t>Heyting</a:t>
            </a:r>
            <a:r>
              <a:rPr lang="es-MX" sz="3300" b="1" dirty="0" smtClean="0">
                <a:solidFill>
                  <a:srgbClr val="FF9900"/>
                </a:solidFill>
              </a:rPr>
              <a:t> </a:t>
            </a:r>
            <a:r>
              <a:rPr lang="es-MX" sz="3300" dirty="0" smtClean="0"/>
              <a:t>(1898-1980)  y las lógicas intuicionistas. (Suiza)</a:t>
            </a:r>
          </a:p>
          <a:p>
            <a:r>
              <a:rPr lang="es-MX" sz="3300" b="1" u="sng" dirty="0" smtClean="0">
                <a:solidFill>
                  <a:srgbClr val="FF9900"/>
                </a:solidFill>
              </a:rPr>
              <a:t>Stephen </a:t>
            </a:r>
            <a:r>
              <a:rPr lang="es-MX" sz="3300" b="1" u="sng" dirty="0" err="1" smtClean="0">
                <a:solidFill>
                  <a:srgbClr val="FF9900"/>
                </a:solidFill>
              </a:rPr>
              <a:t>Kleene</a:t>
            </a:r>
            <a:r>
              <a:rPr lang="es-MX" sz="3300" b="1" u="sng" dirty="0" smtClean="0">
                <a:solidFill>
                  <a:srgbClr val="FF9900"/>
                </a:solidFill>
              </a:rPr>
              <a:t> </a:t>
            </a:r>
            <a:r>
              <a:rPr lang="es-MX" sz="3300" b="1" dirty="0" smtClean="0"/>
              <a:t>(1909-1994) (E. U)</a:t>
            </a:r>
          </a:p>
          <a:p>
            <a:r>
              <a:rPr lang="es-MX" sz="3300" b="1" dirty="0" smtClean="0">
                <a:solidFill>
                  <a:srgbClr val="FF9900"/>
                </a:solidFill>
              </a:rPr>
              <a:t>Newton Carneiro </a:t>
            </a:r>
            <a:r>
              <a:rPr lang="es-MX" sz="3300" b="1" dirty="0" err="1" smtClean="0">
                <a:solidFill>
                  <a:srgbClr val="FF9900"/>
                </a:solidFill>
              </a:rPr>
              <a:t>Affonso</a:t>
            </a:r>
            <a:r>
              <a:rPr lang="es-MX" sz="3300" b="1" dirty="0" smtClean="0">
                <a:solidFill>
                  <a:srgbClr val="FF9900"/>
                </a:solidFill>
              </a:rPr>
              <a:t> da Costa </a:t>
            </a:r>
            <a:r>
              <a:rPr lang="es-MX" sz="3300" b="1" dirty="0" smtClean="0"/>
              <a:t>(1929--) y lógicas </a:t>
            </a:r>
            <a:r>
              <a:rPr lang="es-MX" sz="3300" b="1" dirty="0" err="1" smtClean="0"/>
              <a:t>paraconsistentes</a:t>
            </a:r>
            <a:r>
              <a:rPr lang="es-MX" sz="3300" b="1" dirty="0" smtClean="0"/>
              <a:t>. (Brasil) </a:t>
            </a:r>
          </a:p>
          <a:p>
            <a:r>
              <a:rPr lang="es-MX" sz="3300" b="1" u="sng" dirty="0" smtClean="0">
                <a:solidFill>
                  <a:srgbClr val="FF9900"/>
                </a:solidFill>
              </a:rPr>
              <a:t>S. </a:t>
            </a:r>
            <a:r>
              <a:rPr lang="es-MX" sz="3300" b="1" u="sng" dirty="0" err="1" smtClean="0">
                <a:solidFill>
                  <a:srgbClr val="FF9900"/>
                </a:solidFill>
              </a:rPr>
              <a:t>Jaskowski</a:t>
            </a:r>
            <a:r>
              <a:rPr lang="es-MX" sz="3300" b="1" u="sng" dirty="0" smtClean="0">
                <a:solidFill>
                  <a:srgbClr val="FF9900"/>
                </a:solidFill>
              </a:rPr>
              <a:t> </a:t>
            </a:r>
            <a:r>
              <a:rPr lang="es-MX" sz="3300" b="1" dirty="0" smtClean="0"/>
              <a:t>(1906-1965)  lógicas </a:t>
            </a:r>
            <a:r>
              <a:rPr lang="es-MX" sz="3300" b="1" dirty="0" err="1" smtClean="0"/>
              <a:t>paraconsistentes</a:t>
            </a:r>
            <a:r>
              <a:rPr lang="es-MX" sz="3300" b="1" dirty="0" smtClean="0"/>
              <a:t> (Polonia)</a:t>
            </a:r>
            <a:endParaRPr lang="es-MX" sz="33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B7C16-35B4-4FE9-A920-2200478D6A38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23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491844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LÓGICOS ACTUALES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1407183">
            <a:off x="611560" y="1783560"/>
            <a:ext cx="8075240" cy="4572000"/>
          </a:xfrm>
        </p:spPr>
        <p:txBody>
          <a:bodyPr/>
          <a:lstStyle/>
          <a:p>
            <a:pPr algn="ctr"/>
            <a:r>
              <a:rPr lang="es-ES_tradnl" b="1" i="1" dirty="0" smtClean="0"/>
              <a:t>Dra. Gladys </a:t>
            </a:r>
            <a:r>
              <a:rPr lang="es-ES_tradnl" b="1" i="1" dirty="0" err="1" smtClean="0"/>
              <a:t>Palau</a:t>
            </a:r>
            <a:r>
              <a:rPr lang="es-ES_tradnl" b="1" i="1" dirty="0" smtClean="0"/>
              <a:t> (Argentina) </a:t>
            </a:r>
          </a:p>
          <a:p>
            <a:pPr algn="ctr"/>
            <a:r>
              <a:rPr lang="es-MX" b="1" i="1" dirty="0" smtClean="0"/>
              <a:t>Dra. María José </a:t>
            </a:r>
            <a:r>
              <a:rPr lang="es-MX" b="1" i="1" dirty="0" err="1" smtClean="0"/>
              <a:t>Frápolli</a:t>
            </a:r>
            <a:r>
              <a:rPr lang="es-MX" b="1" i="1" dirty="0" smtClean="0"/>
              <a:t> (España) </a:t>
            </a:r>
          </a:p>
          <a:p>
            <a:pPr algn="ctr"/>
            <a:r>
              <a:rPr lang="es-ES_tradnl" b="1" i="1" dirty="0" smtClean="0"/>
              <a:t>Dr. Luis Vega </a:t>
            </a:r>
            <a:r>
              <a:rPr lang="es-ES_tradnl" b="1" i="1" dirty="0" err="1" smtClean="0"/>
              <a:t>Reñón</a:t>
            </a:r>
            <a:r>
              <a:rPr lang="es-ES_tradnl" b="1" i="1" dirty="0" smtClean="0"/>
              <a:t> (España) </a:t>
            </a:r>
          </a:p>
          <a:p>
            <a:pPr algn="ctr"/>
            <a:r>
              <a:rPr lang="es-MX" b="1" i="1" dirty="0" smtClean="0"/>
              <a:t>Maestro Gonzalo Zubieta </a:t>
            </a:r>
            <a:r>
              <a:rPr lang="es-MX" b="1" i="1" dirty="0" err="1" smtClean="0"/>
              <a:t>Russi</a:t>
            </a:r>
            <a:r>
              <a:rPr lang="es-MX" b="1" i="1" dirty="0" smtClean="0"/>
              <a:t>  (México UNAM)</a:t>
            </a:r>
          </a:p>
          <a:p>
            <a:pPr algn="ctr"/>
            <a:r>
              <a:rPr lang="es-MX" b="1" i="1" dirty="0" smtClean="0"/>
              <a:t>Dr. Raymundo Morado (México UNAM)</a:t>
            </a:r>
          </a:p>
          <a:p>
            <a:pPr algn="ctr"/>
            <a:r>
              <a:rPr lang="es-MX" b="1" i="1" dirty="0" smtClean="0"/>
              <a:t>Dr. David </a:t>
            </a:r>
            <a:r>
              <a:rPr lang="es-MX" b="1" i="1" dirty="0" err="1" smtClean="0"/>
              <a:t>Gaytán</a:t>
            </a:r>
            <a:r>
              <a:rPr lang="es-MX" b="1" i="1" dirty="0" smtClean="0"/>
              <a:t> Cabrera (México UNAM)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B212-7AA1-4F5A-8323-4F18A439DBDA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24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138495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           Lógicos actuales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27674">
            <a:off x="914400" y="1783560"/>
            <a:ext cx="7772400" cy="4572000"/>
          </a:xfrm>
        </p:spPr>
        <p:txBody>
          <a:bodyPr>
            <a:normAutofit fontScale="92500"/>
          </a:bodyPr>
          <a:lstStyle/>
          <a:p>
            <a:r>
              <a:rPr lang="es-MX" b="1" i="1" dirty="0" smtClean="0"/>
              <a:t>Dr. Lorenzo Peña (España)</a:t>
            </a:r>
          </a:p>
          <a:p>
            <a:r>
              <a:rPr lang="es-MX" b="1" i="1" dirty="0" smtClean="0"/>
              <a:t>Dr. Julián Velarde </a:t>
            </a:r>
            <a:r>
              <a:rPr lang="es-MX" b="1" i="1" dirty="0" err="1" smtClean="0"/>
              <a:t>Lombraña</a:t>
            </a:r>
            <a:r>
              <a:rPr lang="es-MX" b="1" i="1" dirty="0" smtClean="0"/>
              <a:t> (España)</a:t>
            </a:r>
          </a:p>
          <a:p>
            <a:r>
              <a:rPr lang="es-MX" b="1" i="1" dirty="0" smtClean="0"/>
              <a:t>Dr. Graham </a:t>
            </a:r>
            <a:r>
              <a:rPr lang="es-MX" b="1" i="1" dirty="0" err="1" smtClean="0"/>
              <a:t>Priest</a:t>
            </a:r>
            <a:r>
              <a:rPr lang="es-MX" b="1" i="1" dirty="0" smtClean="0"/>
              <a:t> (U. K.)</a:t>
            </a:r>
          </a:p>
          <a:p>
            <a:r>
              <a:rPr lang="es-MX" b="1" i="1" dirty="0" smtClean="0"/>
              <a:t>Dra. </a:t>
            </a:r>
            <a:r>
              <a:rPr lang="es-MX" b="1" i="1" dirty="0" err="1" smtClean="0"/>
              <a:t>Itala</a:t>
            </a:r>
            <a:r>
              <a:rPr lang="es-MX" b="1" i="1" dirty="0" smtClean="0"/>
              <a:t> M. L. </a:t>
            </a:r>
            <a:r>
              <a:rPr lang="es-MX" b="1" i="1" dirty="0" err="1" smtClean="0"/>
              <a:t>D'Ottaviano</a:t>
            </a:r>
            <a:r>
              <a:rPr lang="es-MX" b="1" i="1" dirty="0" smtClean="0"/>
              <a:t> (Brasil)</a:t>
            </a:r>
          </a:p>
          <a:p>
            <a:r>
              <a:rPr lang="es-MX" b="1" i="1" dirty="0" smtClean="0"/>
              <a:t>Dr. Francisco Miró Quezada (Perú)</a:t>
            </a:r>
          </a:p>
          <a:p>
            <a:r>
              <a:rPr lang="es-MX" b="1" dirty="0" smtClean="0">
                <a:solidFill>
                  <a:srgbClr val="FFFF00"/>
                </a:solidFill>
              </a:rPr>
              <a:t>Y el mejor libro de lógica:</a:t>
            </a:r>
          </a:p>
          <a:p>
            <a:r>
              <a:rPr lang="es-MX" b="1" dirty="0" smtClean="0">
                <a:solidFill>
                  <a:srgbClr val="00B0F0"/>
                </a:solidFill>
              </a:rPr>
              <a:t>El mejor libro, la mejor teoría, el mejor sistema de lógica no clásica, está por escribirse por la generación a la cual ustedes pertenecen…</a:t>
            </a:r>
            <a:endParaRPr lang="es-MX" b="1" dirty="0">
              <a:solidFill>
                <a:srgbClr val="00B0F0"/>
              </a:solidFill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CFFCE-B90D-4B5C-86EC-ABEFA62D26F4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25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330757">
            <a:off x="596701" y="259352"/>
            <a:ext cx="8317507" cy="1170262"/>
          </a:xfrm>
        </p:spPr>
        <p:txBody>
          <a:bodyPr/>
          <a:lstStyle/>
          <a:p>
            <a:r>
              <a:rPr lang="es-MX" dirty="0" smtClean="0"/>
              <a:t>         Aplicaciones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55378">
            <a:off x="755576" y="1700808"/>
            <a:ext cx="8136904" cy="4896544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s-MX" sz="6300" b="1" dirty="0" smtClean="0">
                <a:solidFill>
                  <a:srgbClr val="FF9900"/>
                </a:solidFill>
              </a:rPr>
              <a:t>En circuitos lógicos </a:t>
            </a:r>
            <a:r>
              <a:rPr lang="es-MX" sz="6300" dirty="0" smtClean="0">
                <a:solidFill>
                  <a:srgbClr val="FF9900"/>
                </a:solidFill>
              </a:rPr>
              <a:t>computacionales</a:t>
            </a:r>
          </a:p>
          <a:p>
            <a:pPr>
              <a:buNone/>
            </a:pPr>
            <a:r>
              <a:rPr lang="es-MX" sz="6300" b="1" dirty="0" smtClean="0">
                <a:solidFill>
                  <a:srgbClr val="FF9900"/>
                </a:solidFill>
              </a:rPr>
              <a:t>Representar  matemáticamente la incertidumbre y la vaguedad</a:t>
            </a:r>
          </a:p>
          <a:p>
            <a:pPr>
              <a:buNone/>
            </a:pPr>
            <a:r>
              <a:rPr lang="es-MX" sz="6300" b="1" dirty="0" smtClean="0">
                <a:solidFill>
                  <a:srgbClr val="FF9900"/>
                </a:solidFill>
              </a:rPr>
              <a:t>Fundamentar  las teorías éticas (lógicas deónticas)</a:t>
            </a:r>
            <a:endParaRPr lang="es-MX" sz="6300" dirty="0" smtClean="0">
              <a:solidFill>
                <a:srgbClr val="FF9900"/>
              </a:solidFill>
            </a:endParaRPr>
          </a:p>
          <a:p>
            <a:pPr>
              <a:buNone/>
            </a:pPr>
            <a:r>
              <a:rPr lang="es-MX" sz="6300" b="1" dirty="0" smtClean="0">
                <a:solidFill>
                  <a:srgbClr val="FF9900"/>
                </a:solidFill>
              </a:rPr>
              <a:t>En inteligencia artificial , en la especificación de códigos y en la Ingeniería del conocimiento que es el diseño y desarrollo de sistemas expertos</a:t>
            </a:r>
          </a:p>
          <a:p>
            <a:pPr>
              <a:buNone/>
            </a:pPr>
            <a:r>
              <a:rPr lang="es-MX" sz="6300" b="1" dirty="0" smtClean="0">
                <a:solidFill>
                  <a:srgbClr val="FF9900"/>
                </a:solidFill>
              </a:rPr>
              <a:t>Unir el pensamiento con todas las áreas del conocimiento humano y claro en la filosofía. 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09537-D5CB-405F-A570-DB43C73863FE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26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188744"/>
          </a:xfrm>
        </p:spPr>
        <p:txBody>
          <a:bodyPr/>
          <a:lstStyle/>
          <a:p>
            <a:r>
              <a:rPr lang="es-MX" dirty="0" smtClean="0"/>
              <a:t>Aplicaciones en el campo de la lógica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s-MX" sz="4000" dirty="0" smtClean="0"/>
              <a:t>Superar los problemas de la implicación</a:t>
            </a:r>
          </a:p>
          <a:p>
            <a:r>
              <a:rPr lang="es-MX" sz="4000" dirty="0" smtClean="0"/>
              <a:t>Ampliación del Razonamiento hipotético., temporal, epistémico y no-monótono</a:t>
            </a:r>
          </a:p>
          <a:p>
            <a:r>
              <a:rPr lang="es-MX" sz="4000" dirty="0" smtClean="0"/>
              <a:t>Superar la semántica bivalente </a:t>
            </a:r>
          </a:p>
          <a:p>
            <a:pPr>
              <a:buFont typeface="Arial" charset="0"/>
              <a:buChar char="•"/>
            </a:pP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A51DA-27AF-4582-8527-043DBF7CAF74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27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156598">
            <a:off x="914400" y="512064"/>
            <a:ext cx="7762056" cy="1188744"/>
          </a:xfrm>
        </p:spPr>
        <p:txBody>
          <a:bodyPr/>
          <a:lstStyle/>
          <a:p>
            <a:r>
              <a:rPr lang="es-MX" dirty="0" smtClean="0"/>
              <a:t>Implicaciones de las LNC en  				la filosofía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173728">
            <a:off x="914400" y="1783560"/>
            <a:ext cx="7772400" cy="4572000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es-MX" sz="3600" dirty="0" smtClean="0"/>
              <a:t>Las LC pierden su carácter universal. </a:t>
            </a:r>
          </a:p>
          <a:p>
            <a:pPr>
              <a:buFontTx/>
              <a:buChar char="-"/>
            </a:pPr>
            <a:r>
              <a:rPr lang="es-MX" sz="3600" dirty="0" smtClean="0"/>
              <a:t>Lo más seguro que tenemos es la incertidumbre. </a:t>
            </a:r>
          </a:p>
          <a:p>
            <a:pPr>
              <a:buFontTx/>
              <a:buChar char="-"/>
            </a:pPr>
            <a:r>
              <a:rPr lang="es-MX" sz="3600" dirty="0" smtClean="0"/>
              <a:t>Propone una solución a los futuros contingentes y con ellos al fatalismo ético.</a:t>
            </a:r>
          </a:p>
          <a:p>
            <a:pPr>
              <a:buFontTx/>
              <a:buChar char="-"/>
            </a:pPr>
            <a:r>
              <a:rPr lang="es-MX" sz="3600" dirty="0" smtClean="0"/>
              <a:t>Mientras las lógicas más se aplican a la realidad, son menos seguras; mientras son más seguras menos se aplican a la realidad</a:t>
            </a:r>
            <a:endParaRPr lang="es-MX" sz="36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5B1D8-CEAC-4F6E-AA25-DE8A5981FF9D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28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310473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              Analogías: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052736"/>
            <a:ext cx="7978080" cy="53028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3600" dirty="0" smtClean="0">
                <a:solidFill>
                  <a:srgbClr val="FF9900"/>
                </a:solidFill>
              </a:rPr>
              <a:t>Del silogismo a las lógicas clásicas:</a:t>
            </a:r>
          </a:p>
          <a:p>
            <a:pPr>
              <a:buNone/>
            </a:pPr>
            <a:r>
              <a:rPr lang="es-MX" sz="3600" dirty="0" smtClean="0"/>
              <a:t>Del ábaco a la calculadora Texas Instruments </a:t>
            </a:r>
          </a:p>
          <a:p>
            <a:pPr>
              <a:buNone/>
            </a:pPr>
            <a:r>
              <a:rPr lang="es-MX" sz="3600" dirty="0" smtClean="0">
                <a:solidFill>
                  <a:srgbClr val="FF9900"/>
                </a:solidFill>
              </a:rPr>
              <a:t>De las lógicas clásicas a las lógicas no clásicas.</a:t>
            </a:r>
          </a:p>
          <a:p>
            <a:r>
              <a:rPr lang="es-MX" sz="3600" dirty="0" smtClean="0"/>
              <a:t>De la Texas Instruments a una PC de 2000 gigas (2 Terabytes),  un procesador  </a:t>
            </a:r>
            <a:r>
              <a:rPr lang="es-MX" sz="3600" b="1" i="1" dirty="0" smtClean="0">
                <a:hlinkClick r:id="rId2"/>
              </a:rPr>
              <a:t>Intel</a:t>
            </a:r>
            <a:r>
              <a:rPr lang="es-MX" sz="3600" b="1" dirty="0" smtClean="0">
                <a:hlinkClick r:id="rId2"/>
              </a:rPr>
              <a:t>® </a:t>
            </a:r>
            <a:r>
              <a:rPr lang="es-MX" sz="3600" b="1" i="1" dirty="0" err="1" smtClean="0">
                <a:hlinkClick r:id="rId2"/>
              </a:rPr>
              <a:t>Core</a:t>
            </a:r>
            <a:r>
              <a:rPr lang="es-MX" sz="3600" b="1" dirty="0" smtClean="0">
                <a:hlinkClick r:id="rId2"/>
              </a:rPr>
              <a:t>™ </a:t>
            </a:r>
            <a:r>
              <a:rPr lang="es-MX" sz="3600" b="1" i="1" dirty="0" smtClean="0">
                <a:hlinkClick r:id="rId2"/>
              </a:rPr>
              <a:t>i7 Extreme</a:t>
            </a:r>
            <a:r>
              <a:rPr lang="es-MX" sz="3600" b="1" dirty="0" smtClean="0">
                <a:hlinkClick r:id="rId2"/>
              </a:rPr>
              <a:t> </a:t>
            </a:r>
            <a:r>
              <a:rPr lang="es-MX" sz="3600" dirty="0" smtClean="0"/>
              <a:t>y </a:t>
            </a:r>
            <a:r>
              <a:rPr lang="es-MX" sz="3600" b="1" i="1" dirty="0" smtClean="0">
                <a:hlinkClick r:id="rId3"/>
              </a:rPr>
              <a:t>Memoria RAM 8</a:t>
            </a:r>
            <a:r>
              <a:rPr lang="es-MX" sz="3600" b="1" dirty="0" smtClean="0">
                <a:hlinkClick r:id="rId3"/>
              </a:rPr>
              <a:t> GB</a:t>
            </a:r>
            <a:endParaRPr lang="es-MX" sz="3600" b="1" dirty="0" smtClean="0"/>
          </a:p>
          <a:p>
            <a:pPr>
              <a:buNone/>
            </a:pPr>
            <a:endParaRPr lang="es-MX" sz="3600" dirty="0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080B6-5B84-4729-8CD3-724470A62B43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29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444861">
            <a:off x="2119687" y="365730"/>
            <a:ext cx="6055509" cy="914400"/>
          </a:xfrm>
        </p:spPr>
        <p:txBody>
          <a:bodyPr/>
          <a:lstStyle/>
          <a:p>
            <a:r>
              <a:rPr lang="es-MX" dirty="0" smtClean="0"/>
              <a:t>Un poco de historia…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50550">
            <a:off x="1475656" y="1484784"/>
            <a:ext cx="7211144" cy="487077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dirty="0" smtClean="0"/>
              <a:t>El </a:t>
            </a:r>
            <a:r>
              <a:rPr lang="es-MX" dirty="0" err="1" smtClean="0"/>
              <a:t>Organon</a:t>
            </a:r>
            <a:r>
              <a:rPr lang="es-MX" dirty="0" smtClean="0"/>
              <a:t> ( instrumento) está compuesto por los siguientes libros siguiendo la </a:t>
            </a:r>
            <a:r>
              <a:rPr lang="es-MX" dirty="0" smtClean="0">
                <a:solidFill>
                  <a:srgbClr val="FFFF00"/>
                </a:solidFill>
              </a:rPr>
              <a:t>recopilación y ordenación de </a:t>
            </a:r>
            <a:r>
              <a:rPr lang="es-MX" dirty="0" err="1" smtClean="0">
                <a:solidFill>
                  <a:srgbClr val="FFFF00"/>
                </a:solidFill>
              </a:rPr>
              <a:t>Andrónico</a:t>
            </a:r>
            <a:r>
              <a:rPr lang="es-MX" dirty="0" smtClean="0">
                <a:solidFill>
                  <a:srgbClr val="FFFF00"/>
                </a:solidFill>
              </a:rPr>
              <a:t> de Rodas:</a:t>
            </a:r>
          </a:p>
          <a:p>
            <a:r>
              <a:rPr lang="es-MX" dirty="0" smtClean="0">
                <a:solidFill>
                  <a:srgbClr val="FF9900"/>
                </a:solidFill>
                <a:hlinkClick r:id="rId2" tooltip="Categorías"/>
              </a:rPr>
              <a:t>De las categorías</a:t>
            </a:r>
            <a:r>
              <a:rPr lang="es-MX" dirty="0" smtClean="0">
                <a:solidFill>
                  <a:srgbClr val="FF9900"/>
                </a:solidFill>
              </a:rPr>
              <a:t> </a:t>
            </a:r>
          </a:p>
          <a:p>
            <a:r>
              <a:rPr lang="es-MX" u="sng" dirty="0" smtClean="0">
                <a:solidFill>
                  <a:srgbClr val="FF9900"/>
                </a:solidFill>
              </a:rPr>
              <a:t>Peri </a:t>
            </a:r>
            <a:r>
              <a:rPr lang="es-MX" u="sng" dirty="0" err="1" smtClean="0">
                <a:solidFill>
                  <a:srgbClr val="FF9900"/>
                </a:solidFill>
              </a:rPr>
              <a:t>Hermeneias</a:t>
            </a:r>
            <a:r>
              <a:rPr lang="es-MX" u="sng" dirty="0" smtClean="0">
                <a:solidFill>
                  <a:srgbClr val="FF9900"/>
                </a:solidFill>
              </a:rPr>
              <a:t> </a:t>
            </a:r>
            <a:r>
              <a:rPr lang="es-MX" dirty="0" smtClean="0">
                <a:solidFill>
                  <a:srgbClr val="FF9900"/>
                </a:solidFill>
              </a:rPr>
              <a:t>(sobre la </a:t>
            </a:r>
            <a:r>
              <a:rPr lang="es-MX" dirty="0" smtClean="0">
                <a:solidFill>
                  <a:srgbClr val="FF9900"/>
                </a:solidFill>
                <a:hlinkClick r:id="rId3" tooltip="Interpretación"/>
              </a:rPr>
              <a:t>interpretación</a:t>
            </a:r>
            <a:r>
              <a:rPr lang="es-MX" dirty="0" smtClean="0">
                <a:solidFill>
                  <a:srgbClr val="FF9900"/>
                </a:solidFill>
              </a:rPr>
              <a:t>). </a:t>
            </a:r>
          </a:p>
          <a:p>
            <a:r>
              <a:rPr lang="es-MX" dirty="0" smtClean="0">
                <a:solidFill>
                  <a:srgbClr val="FF9900"/>
                </a:solidFill>
                <a:hlinkClick r:id="rId4" tooltip="Primeros analíticos"/>
              </a:rPr>
              <a:t>Primeros analíticos</a:t>
            </a:r>
            <a:r>
              <a:rPr lang="es-MX" dirty="0" smtClean="0">
                <a:solidFill>
                  <a:srgbClr val="FF9900"/>
                </a:solidFill>
              </a:rPr>
              <a:t> (del </a:t>
            </a:r>
            <a:r>
              <a:rPr lang="es-MX" dirty="0" smtClean="0">
                <a:solidFill>
                  <a:srgbClr val="FF9900"/>
                </a:solidFill>
                <a:hlinkClick r:id="rId5" tooltip="Silogismo"/>
              </a:rPr>
              <a:t>silogismo</a:t>
            </a:r>
            <a:r>
              <a:rPr lang="es-MX" dirty="0" smtClean="0">
                <a:solidFill>
                  <a:srgbClr val="FF9900"/>
                </a:solidFill>
              </a:rPr>
              <a:t>). </a:t>
            </a:r>
          </a:p>
          <a:p>
            <a:r>
              <a:rPr lang="es-MX" dirty="0" smtClean="0">
                <a:solidFill>
                  <a:srgbClr val="FF9900"/>
                </a:solidFill>
                <a:hlinkClick r:id="rId6" tooltip="Segundos analíticos"/>
              </a:rPr>
              <a:t>Segundos analíticos</a:t>
            </a:r>
            <a:r>
              <a:rPr lang="es-MX" dirty="0" smtClean="0">
                <a:solidFill>
                  <a:srgbClr val="FF9900"/>
                </a:solidFill>
              </a:rPr>
              <a:t> (de la </a:t>
            </a:r>
            <a:r>
              <a:rPr lang="es-MX" dirty="0" smtClean="0">
                <a:solidFill>
                  <a:srgbClr val="FF9900"/>
                </a:solidFill>
                <a:hlinkClick r:id="rId7" tooltip="Demostración matemática"/>
              </a:rPr>
              <a:t>demostración</a:t>
            </a:r>
            <a:r>
              <a:rPr lang="es-MX" dirty="0" smtClean="0">
                <a:solidFill>
                  <a:srgbClr val="FF9900"/>
                </a:solidFill>
              </a:rPr>
              <a:t>). </a:t>
            </a:r>
          </a:p>
          <a:p>
            <a:r>
              <a:rPr lang="es-MX" u="sng" dirty="0" smtClean="0">
                <a:solidFill>
                  <a:srgbClr val="FF9900"/>
                </a:solidFill>
              </a:rPr>
              <a:t>Tópicos </a:t>
            </a:r>
            <a:r>
              <a:rPr lang="es-MX" dirty="0" smtClean="0">
                <a:solidFill>
                  <a:srgbClr val="FF9900"/>
                </a:solidFill>
              </a:rPr>
              <a:t>(de la </a:t>
            </a:r>
            <a:r>
              <a:rPr lang="es-MX" dirty="0" smtClean="0">
                <a:solidFill>
                  <a:srgbClr val="FF9900"/>
                </a:solidFill>
                <a:hlinkClick r:id="rId8" tooltip="Dialéctica"/>
              </a:rPr>
              <a:t>dialéctica</a:t>
            </a:r>
            <a:r>
              <a:rPr lang="es-MX" dirty="0" smtClean="0">
                <a:solidFill>
                  <a:srgbClr val="FF9900"/>
                </a:solidFill>
              </a:rPr>
              <a:t>). </a:t>
            </a:r>
          </a:p>
          <a:p>
            <a:r>
              <a:rPr lang="es-MX" u="sng" dirty="0" smtClean="0">
                <a:solidFill>
                  <a:srgbClr val="FF9900"/>
                </a:solidFill>
              </a:rPr>
              <a:t>Refutación de los </a:t>
            </a:r>
            <a:r>
              <a:rPr lang="es-MX" dirty="0" smtClean="0">
                <a:solidFill>
                  <a:srgbClr val="FF9900"/>
                </a:solidFill>
                <a:hlinkClick r:id="rId9" tooltip="Sofista"/>
              </a:rPr>
              <a:t>sofistas</a:t>
            </a:r>
            <a:r>
              <a:rPr lang="es-MX" dirty="0" smtClean="0">
                <a:solidFill>
                  <a:srgbClr val="FF9900"/>
                </a:solidFill>
              </a:rPr>
              <a:t> (de las </a:t>
            </a:r>
            <a:r>
              <a:rPr lang="es-MX" dirty="0" smtClean="0">
                <a:solidFill>
                  <a:srgbClr val="FF9900"/>
                </a:solidFill>
                <a:hlinkClick r:id="rId10" tooltip="Falacia"/>
              </a:rPr>
              <a:t>falacias</a:t>
            </a:r>
            <a:r>
              <a:rPr lang="es-MX" dirty="0" smtClean="0">
                <a:solidFill>
                  <a:srgbClr val="FF9900"/>
                </a:solidFill>
              </a:rPr>
              <a:t> y </a:t>
            </a:r>
            <a:r>
              <a:rPr lang="es-MX" dirty="0" smtClean="0">
                <a:solidFill>
                  <a:srgbClr val="FF9900"/>
                </a:solidFill>
                <a:hlinkClick r:id="rId11" tooltip="Paralogismo"/>
              </a:rPr>
              <a:t>paralogismos</a:t>
            </a:r>
            <a:r>
              <a:rPr lang="es-MX" dirty="0" smtClean="0">
                <a:solidFill>
                  <a:srgbClr val="FF9900"/>
                </a:solidFill>
              </a:rPr>
              <a:t>). 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DBC1E-A18F-4D46-85C2-A6A297E07B80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3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422082">
            <a:off x="914400" y="512064"/>
            <a:ext cx="7772400" cy="1188744"/>
          </a:xfrm>
        </p:spPr>
        <p:txBody>
          <a:bodyPr/>
          <a:lstStyle/>
          <a:p>
            <a:r>
              <a:rPr lang="es-MX" dirty="0" smtClean="0"/>
              <a:t>Lógicas no clásicas: las más importantes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2060848"/>
            <a:ext cx="7772400" cy="4294712"/>
          </a:xfrm>
        </p:spPr>
        <p:txBody>
          <a:bodyPr>
            <a:normAutofit/>
          </a:bodyPr>
          <a:lstStyle/>
          <a:p>
            <a:r>
              <a:rPr lang="es-MX" sz="3600" b="1" i="1" u="sng" dirty="0" smtClean="0">
                <a:solidFill>
                  <a:srgbClr val="FF9900"/>
                </a:solidFill>
              </a:rPr>
              <a:t>Las lógicas polivalentes, </a:t>
            </a:r>
            <a:r>
              <a:rPr lang="es-MX" sz="3600" b="1" i="1" dirty="0" smtClean="0">
                <a:solidFill>
                  <a:srgbClr val="FF9900"/>
                </a:solidFill>
              </a:rPr>
              <a:t>lógicas de tres o más valores de verdad: </a:t>
            </a:r>
          </a:p>
          <a:p>
            <a:pPr>
              <a:buNone/>
            </a:pPr>
            <a:r>
              <a:rPr lang="es-MX" sz="3600" b="1" i="1" dirty="0" smtClean="0">
                <a:solidFill>
                  <a:srgbClr val="FF9900"/>
                </a:solidFill>
              </a:rPr>
              <a:t>                           </a:t>
            </a:r>
            <a:r>
              <a:rPr lang="es-MX" sz="4800" b="1" i="1" dirty="0" smtClean="0">
                <a:solidFill>
                  <a:srgbClr val="FF9900"/>
                </a:solidFill>
              </a:rPr>
              <a:t>1</a:t>
            </a:r>
            <a:r>
              <a:rPr lang="es-MX" sz="3600" b="1" i="1" dirty="0" smtClean="0">
                <a:solidFill>
                  <a:srgbClr val="FF9900"/>
                </a:solidFill>
              </a:rPr>
              <a:t>    </a:t>
            </a:r>
            <a:r>
              <a:rPr lang="es-MX" sz="3600" b="1" i="1" dirty="0" smtClean="0">
                <a:solidFill>
                  <a:srgbClr val="FF9900"/>
                </a:solidFill>
                <a:latin typeface="Century Gothic"/>
              </a:rPr>
              <a:t>½ </a:t>
            </a:r>
            <a:r>
              <a:rPr lang="es-MX" sz="5400" b="1" i="1" dirty="0" smtClean="0">
                <a:solidFill>
                  <a:srgbClr val="FF9900"/>
                </a:solidFill>
                <a:latin typeface="Century Gothic"/>
              </a:rPr>
              <a:t> </a:t>
            </a:r>
            <a:r>
              <a:rPr lang="es-MX" sz="3600" b="1" i="1" dirty="0" smtClean="0">
                <a:solidFill>
                  <a:srgbClr val="FF9900"/>
                </a:solidFill>
                <a:latin typeface="Century Gothic"/>
              </a:rPr>
              <a:t> 0</a:t>
            </a:r>
            <a:endParaRPr lang="es-MX" sz="3600" b="1" i="1" u="sng" dirty="0" smtClean="0">
              <a:solidFill>
                <a:srgbClr val="FF9900"/>
              </a:solidFill>
            </a:endParaRPr>
          </a:p>
          <a:p>
            <a:r>
              <a:rPr lang="es-MX" sz="3600" b="1" i="1" u="sng" dirty="0" smtClean="0">
                <a:solidFill>
                  <a:srgbClr val="FF9900"/>
                </a:solidFill>
              </a:rPr>
              <a:t>La lógica intuicionista,</a:t>
            </a:r>
            <a:r>
              <a:rPr lang="es-MX" sz="3600" b="1" i="1" dirty="0" smtClean="0">
                <a:solidFill>
                  <a:srgbClr val="FF9900"/>
                </a:solidFill>
              </a:rPr>
              <a:t>  que no admite el </a:t>
            </a:r>
            <a:r>
              <a:rPr lang="es-MX" sz="3600" b="1" i="1" dirty="0" smtClean="0">
                <a:solidFill>
                  <a:srgbClr val="FF9900"/>
                </a:solidFill>
                <a:hlinkClick r:id="rId2" tooltip="Principio del tercio excluso"/>
              </a:rPr>
              <a:t>principio del tercio excluso</a:t>
            </a:r>
            <a:endParaRPr lang="es-MX" sz="3600" b="1" i="1" dirty="0" smtClean="0">
              <a:solidFill>
                <a:srgbClr val="FF9900"/>
              </a:solidFill>
            </a:endParaRPr>
          </a:p>
          <a:p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E33D1-F7FF-4B88-8F38-37464DB7CB28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30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230678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         Lógicas no clásicas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66619">
            <a:off x="914400" y="1412776"/>
            <a:ext cx="7772400" cy="4942784"/>
          </a:xfrm>
        </p:spPr>
        <p:txBody>
          <a:bodyPr>
            <a:normAutofit/>
          </a:bodyPr>
          <a:lstStyle/>
          <a:p>
            <a:r>
              <a:rPr lang="es-MX" sz="3600" b="1" u="sng" dirty="0" smtClean="0">
                <a:solidFill>
                  <a:srgbClr val="FF9900"/>
                </a:solidFill>
              </a:rPr>
              <a:t>La lógica difusa o borrosa</a:t>
            </a:r>
            <a:r>
              <a:rPr lang="es-MX" sz="3600" b="1" dirty="0" smtClean="0">
                <a:solidFill>
                  <a:srgbClr val="FF9900"/>
                </a:solidFill>
              </a:rPr>
              <a:t>, que se ocupa de aquellos términos cuyos significados son imprecisos y reconoce grados de verdad. </a:t>
            </a:r>
          </a:p>
          <a:p>
            <a:pPr>
              <a:buNone/>
            </a:pPr>
            <a:endParaRPr lang="es-MX" sz="3600" b="1" dirty="0" smtClean="0">
              <a:solidFill>
                <a:srgbClr val="FF9900"/>
              </a:solidFill>
            </a:endParaRPr>
          </a:p>
          <a:p>
            <a:r>
              <a:rPr lang="es-MX" sz="3600" b="1" u="sng" dirty="0" smtClean="0">
                <a:solidFill>
                  <a:srgbClr val="FF9900"/>
                </a:solidFill>
              </a:rPr>
              <a:t>Lógicas </a:t>
            </a:r>
            <a:r>
              <a:rPr lang="es-MX" sz="3600" b="1" u="sng" dirty="0" err="1" smtClean="0">
                <a:solidFill>
                  <a:srgbClr val="FF9900"/>
                </a:solidFill>
              </a:rPr>
              <a:t>paraconsistentes</a:t>
            </a:r>
            <a:r>
              <a:rPr lang="es-MX" sz="3600" b="1" dirty="0" smtClean="0">
                <a:solidFill>
                  <a:srgbClr val="FF9900"/>
                </a:solidFill>
              </a:rPr>
              <a:t>, sistemas  tolerantes con la inconsistencia</a:t>
            </a:r>
          </a:p>
          <a:p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4A95-6A92-4C8B-B739-2A85653C9D16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31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155457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     Lógicas no clásicas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783560"/>
            <a:ext cx="8003232" cy="4572000"/>
          </a:xfrm>
        </p:spPr>
        <p:txBody>
          <a:bodyPr>
            <a:normAutofit fontScale="77500" lnSpcReduction="20000"/>
          </a:bodyPr>
          <a:lstStyle/>
          <a:p>
            <a:r>
              <a:rPr lang="es-ES" sz="5400" b="1" dirty="0" smtClean="0">
                <a:solidFill>
                  <a:srgbClr val="FF9900"/>
                </a:solidFill>
              </a:rPr>
              <a:t>No </a:t>
            </a:r>
            <a:r>
              <a:rPr lang="es-ES" sz="5400" b="1" dirty="0" err="1" smtClean="0">
                <a:solidFill>
                  <a:srgbClr val="FF9900"/>
                </a:solidFill>
              </a:rPr>
              <a:t>monotónicas</a:t>
            </a:r>
            <a:r>
              <a:rPr lang="es-ES" sz="5400" b="1" dirty="0" smtClean="0">
                <a:solidFill>
                  <a:srgbClr val="FF9900"/>
                </a:solidFill>
              </a:rPr>
              <a:t>: </a:t>
            </a:r>
          </a:p>
          <a:p>
            <a:pPr marL="982980" indent="-914400">
              <a:buAutoNum type="arabicPeriod"/>
            </a:pPr>
            <a:r>
              <a:rPr lang="es-ES" sz="5400" b="1" dirty="0" smtClean="0">
                <a:solidFill>
                  <a:srgbClr val="FF9900"/>
                </a:solidFill>
              </a:rPr>
              <a:t>Clásicas</a:t>
            </a:r>
          </a:p>
          <a:p>
            <a:pPr marL="982980" indent="-914400">
              <a:buAutoNum type="arabicPeriod"/>
            </a:pPr>
            <a:r>
              <a:rPr lang="es-ES" sz="5400" b="1" dirty="0" smtClean="0">
                <a:solidFill>
                  <a:srgbClr val="FF9900"/>
                </a:solidFill>
              </a:rPr>
              <a:t>segunda generación </a:t>
            </a:r>
          </a:p>
          <a:p>
            <a:pPr marL="982980" indent="-914400">
              <a:buFont typeface="+mj-lt"/>
              <a:buAutoNum type="arabicPeriod"/>
            </a:pPr>
            <a:r>
              <a:rPr lang="es-ES" sz="5400" b="1" dirty="0" smtClean="0">
                <a:solidFill>
                  <a:srgbClr val="FF9900"/>
                </a:solidFill>
              </a:rPr>
              <a:t>tercera generación</a:t>
            </a:r>
          </a:p>
          <a:p>
            <a:pPr marL="982980" indent="-914400" algn="ctr">
              <a:buNone/>
            </a:pPr>
            <a:r>
              <a:rPr lang="es-ES" sz="4600" b="1" dirty="0" smtClean="0">
                <a:solidFill>
                  <a:srgbClr val="FF9900"/>
                </a:solidFill>
              </a:rPr>
              <a:t>(su aplicación se centra en los programas de inteligencia artificial donde se derivan  conclusiones plausibles)</a:t>
            </a:r>
            <a:endParaRPr lang="es-MX" sz="4600" b="1" dirty="0">
              <a:solidFill>
                <a:srgbClr val="FF9900"/>
              </a:solidFill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4421-5304-41EE-969E-00636F6FA4EC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32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318578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Lógicas no clásicas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362031">
            <a:off x="914400" y="1700808"/>
            <a:ext cx="7772400" cy="4654752"/>
          </a:xfrm>
        </p:spPr>
        <p:txBody>
          <a:bodyPr>
            <a:normAutofit/>
          </a:bodyPr>
          <a:lstStyle/>
          <a:p>
            <a:r>
              <a:rPr lang="es-MX" sz="4000" dirty="0" smtClean="0">
                <a:solidFill>
                  <a:srgbClr val="FF9900"/>
                </a:solidFill>
              </a:rPr>
              <a:t>Finalmente, una reflexión:</a:t>
            </a:r>
          </a:p>
          <a:p>
            <a:r>
              <a:rPr lang="es-MX" sz="4000" dirty="0" smtClean="0">
                <a:solidFill>
                  <a:srgbClr val="FF9900"/>
                </a:solidFill>
              </a:rPr>
              <a:t>No todos los sistemas filosóficos que admitan ambigüedad, vaguedad, contradicción o inconsistencia están fundamentados en lógicas no clásicas. La LNC surgen de las LC </a:t>
            </a:r>
          </a:p>
          <a:p>
            <a:endParaRPr lang="es-MX" dirty="0" smtClean="0"/>
          </a:p>
          <a:p>
            <a:pPr>
              <a:buNone/>
            </a:pPr>
            <a:endParaRPr lang="es-MX" dirty="0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F75AD-0320-4DF7-A5FA-39DA87B6AB18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33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421572">
            <a:off x="914400" y="260648"/>
            <a:ext cx="7772400" cy="1224136"/>
          </a:xfrm>
        </p:spPr>
        <p:txBody>
          <a:bodyPr/>
          <a:lstStyle/>
          <a:p>
            <a:r>
              <a:rPr lang="es-MX" dirty="0" smtClean="0"/>
              <a:t>Extensión, complementos o rivalidad de las LC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176270">
            <a:off x="943605" y="1752862"/>
            <a:ext cx="7772400" cy="4726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3200" b="1" dirty="0" smtClean="0">
                <a:solidFill>
                  <a:srgbClr val="FFFF00"/>
                </a:solidFill>
              </a:rPr>
              <a:t>Lógicas </a:t>
            </a:r>
            <a:r>
              <a:rPr lang="es-MX" sz="3200" b="1" dirty="0" err="1" smtClean="0">
                <a:solidFill>
                  <a:srgbClr val="FFFF00"/>
                </a:solidFill>
              </a:rPr>
              <a:t>extendibles</a:t>
            </a:r>
            <a:r>
              <a:rPr lang="es-MX" sz="3200" b="1" dirty="0" smtClean="0">
                <a:solidFill>
                  <a:srgbClr val="FFFF00"/>
                </a:solidFill>
              </a:rPr>
              <a:t>: </a:t>
            </a:r>
            <a:r>
              <a:rPr lang="es-MX" sz="3200" b="1" dirty="0" err="1" smtClean="0">
                <a:solidFill>
                  <a:srgbClr val="FFFF00"/>
                </a:solidFill>
              </a:rPr>
              <a:t>i.e.</a:t>
            </a:r>
            <a:r>
              <a:rPr lang="es-MX" sz="3200" b="1" dirty="0" smtClean="0">
                <a:solidFill>
                  <a:srgbClr val="FFFF00"/>
                </a:solidFill>
              </a:rPr>
              <a:t> las que agregan más valores de verdad. (Lógicas trivalentes)</a:t>
            </a:r>
          </a:p>
          <a:p>
            <a:pPr>
              <a:buNone/>
            </a:pPr>
            <a:r>
              <a:rPr lang="es-MX" sz="3200" b="1" dirty="0" smtClean="0">
                <a:solidFill>
                  <a:srgbClr val="FFFF00"/>
                </a:solidFill>
              </a:rPr>
              <a:t>Lógicas complemento: </a:t>
            </a:r>
            <a:r>
              <a:rPr lang="es-MX" sz="3200" b="1" dirty="0" err="1" smtClean="0">
                <a:solidFill>
                  <a:srgbClr val="FFFF00"/>
                </a:solidFill>
              </a:rPr>
              <a:t>i.e.</a:t>
            </a:r>
            <a:r>
              <a:rPr lang="es-MX" sz="3200" b="1" dirty="0" smtClean="0">
                <a:solidFill>
                  <a:srgbClr val="FFFF00"/>
                </a:solidFill>
              </a:rPr>
              <a:t> cuando las viejas teorías lógicas son actualizadas. (Lógica informal de las falacias)</a:t>
            </a:r>
          </a:p>
          <a:p>
            <a:pPr>
              <a:buNone/>
            </a:pPr>
            <a:r>
              <a:rPr lang="es-MX" sz="3200" b="1" dirty="0" smtClean="0">
                <a:solidFill>
                  <a:srgbClr val="FFFF00"/>
                </a:solidFill>
              </a:rPr>
              <a:t>Lógicas rivales: </a:t>
            </a:r>
            <a:r>
              <a:rPr lang="es-MX" sz="3200" b="1" dirty="0" err="1" smtClean="0">
                <a:solidFill>
                  <a:srgbClr val="FFFF00"/>
                </a:solidFill>
              </a:rPr>
              <a:t>i.e.</a:t>
            </a:r>
            <a:r>
              <a:rPr lang="es-MX" sz="3200" b="1" dirty="0" smtClean="0">
                <a:solidFill>
                  <a:srgbClr val="FFFF00"/>
                </a:solidFill>
              </a:rPr>
              <a:t> cuando un sistema lógica reemplaza a otro. (lógicas no </a:t>
            </a:r>
            <a:r>
              <a:rPr lang="es-MX" sz="3200" b="1" dirty="0" err="1" smtClean="0">
                <a:solidFill>
                  <a:srgbClr val="FFFF00"/>
                </a:solidFill>
              </a:rPr>
              <a:t>monotónicas</a:t>
            </a:r>
            <a:r>
              <a:rPr lang="es-MX" dirty="0" smtClean="0"/>
              <a:t>)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8B13-CBE2-46D1-97D2-0151F34B92C8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34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710921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        PONENTES: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1395180">
            <a:off x="914400" y="1783560"/>
            <a:ext cx="7772400" cy="4572000"/>
          </a:xfrm>
        </p:spPr>
        <p:txBody>
          <a:bodyPr>
            <a:normAutofit/>
          </a:bodyPr>
          <a:lstStyle/>
          <a:p>
            <a:r>
              <a:rPr lang="es-MX" sz="4400" dirty="0" smtClean="0">
                <a:solidFill>
                  <a:srgbClr val="FF9900"/>
                </a:solidFill>
              </a:rPr>
              <a:t>Alexandra Córdoba con las lógicas intuicionistas</a:t>
            </a:r>
          </a:p>
          <a:p>
            <a:r>
              <a:rPr lang="es-MX" sz="4400" dirty="0" smtClean="0">
                <a:solidFill>
                  <a:srgbClr val="FF9900"/>
                </a:solidFill>
              </a:rPr>
              <a:t>Erik Jurado con lógicas polivalentes</a:t>
            </a:r>
          </a:p>
          <a:p>
            <a:r>
              <a:rPr lang="es-MX" sz="4400" dirty="0" smtClean="0">
                <a:solidFill>
                  <a:srgbClr val="FF9900"/>
                </a:solidFill>
              </a:rPr>
              <a:t>Marcos Vázquez con lógicas difusas</a:t>
            </a:r>
            <a:endParaRPr lang="es-MX" sz="4400" dirty="0">
              <a:solidFill>
                <a:srgbClr val="FF9900"/>
              </a:solidFill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A6306-4CC5-4A61-AB95-F9AF0592016B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35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836712"/>
            <a:ext cx="7772400" cy="55188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MX" sz="9600" b="1" dirty="0" smtClean="0">
                <a:solidFill>
                  <a:srgbClr val="FF9900"/>
                </a:solidFill>
              </a:rPr>
              <a:t>F</a:t>
            </a:r>
          </a:p>
          <a:p>
            <a:pPr algn="ctr">
              <a:buNone/>
            </a:pPr>
            <a:r>
              <a:rPr lang="es-MX" sz="9600" b="1" dirty="0" smtClean="0">
                <a:solidFill>
                  <a:srgbClr val="FF9900"/>
                </a:solidFill>
              </a:rPr>
              <a:t>I</a:t>
            </a:r>
          </a:p>
          <a:p>
            <a:pPr algn="ctr">
              <a:buNone/>
            </a:pPr>
            <a:r>
              <a:rPr lang="es-MX" sz="9600" b="1" dirty="0" smtClean="0">
                <a:solidFill>
                  <a:srgbClr val="FF9900"/>
                </a:solidFill>
              </a:rPr>
              <a:t>N</a:t>
            </a:r>
          </a:p>
          <a:p>
            <a:pPr algn="ctr">
              <a:buNone/>
            </a:pPr>
            <a:r>
              <a:rPr lang="es-MX" sz="800" dirty="0" smtClean="0"/>
              <a:t>Si puedes leer esto, no necesitas lentes</a:t>
            </a:r>
          </a:p>
          <a:p>
            <a:pPr algn="ctr">
              <a:buNone/>
            </a:pPr>
            <a:endParaRPr lang="es-MX" sz="9600" b="1" dirty="0">
              <a:solidFill>
                <a:srgbClr val="FF9900"/>
              </a:solidFill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3C50-C547-41E3-8642-178ADA9604B8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36</a:t>
            </a:fld>
            <a:endParaRPr lang="es-MX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171464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Sobre la interpretación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1324545">
            <a:off x="914400" y="1783560"/>
            <a:ext cx="7772400" cy="4572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MX" sz="3600" dirty="0" smtClean="0"/>
              <a:t>En el capítulo 9, Aristóteles ya mencionaba lo que será el fundamento de lógicas no clásicas: los futuros contingentes.</a:t>
            </a:r>
          </a:p>
          <a:p>
            <a:pPr algn="ctr">
              <a:buNone/>
            </a:pPr>
            <a:r>
              <a:rPr lang="es-MX" sz="3600" dirty="0" smtClean="0"/>
              <a:t>Él se percató que el  enunciado</a:t>
            </a:r>
          </a:p>
          <a:p>
            <a:pPr algn="ctr">
              <a:buNone/>
            </a:pPr>
            <a:r>
              <a:rPr lang="es-MX" sz="3600" dirty="0" smtClean="0"/>
              <a:t>“Habrá una guerra naval mañana”</a:t>
            </a:r>
          </a:p>
          <a:p>
            <a:pPr algn="ctr">
              <a:buNone/>
            </a:pPr>
            <a:r>
              <a:rPr lang="es-MX" sz="3600" dirty="0" smtClean="0"/>
              <a:t>No es ni verdadero ni falso.</a:t>
            </a:r>
            <a:endParaRPr lang="es-MX" sz="36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7316F-D1C4-4E39-B69A-AC7869F87D7B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4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394523">
            <a:off x="854375" y="4951123"/>
            <a:ext cx="7772400" cy="914400"/>
          </a:xfrm>
        </p:spPr>
        <p:txBody>
          <a:bodyPr/>
          <a:lstStyle/>
          <a:p>
            <a:r>
              <a:rPr lang="es-MX" dirty="0" smtClean="0"/>
              <a:t>Primeros Analíticos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1411915">
            <a:off x="1187624" y="332656"/>
            <a:ext cx="7772400" cy="4572000"/>
          </a:xfrm>
        </p:spPr>
        <p:txBody>
          <a:bodyPr>
            <a:normAutofit/>
          </a:bodyPr>
          <a:lstStyle/>
          <a:p>
            <a:r>
              <a:rPr lang="es-MX" sz="4400" dirty="0" smtClean="0"/>
              <a:t>Contiene:</a:t>
            </a:r>
          </a:p>
          <a:p>
            <a:r>
              <a:rPr lang="es-MX" sz="4400" dirty="0" smtClean="0"/>
              <a:t>Nociones lógicas de la inferencia</a:t>
            </a:r>
          </a:p>
          <a:p>
            <a:r>
              <a:rPr lang="es-MX" sz="4400" dirty="0" smtClean="0"/>
              <a:t>Validez lógica</a:t>
            </a:r>
          </a:p>
          <a:p>
            <a:r>
              <a:rPr lang="es-MX" sz="4400" dirty="0" smtClean="0"/>
              <a:t>Deducción </a:t>
            </a:r>
            <a:endParaRPr lang="es-MX" sz="44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DDA0-9491-457F-B4D5-808D0016ABCB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5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385553">
            <a:off x="1136559" y="5182543"/>
            <a:ext cx="7772400" cy="914400"/>
          </a:xfrm>
        </p:spPr>
        <p:txBody>
          <a:bodyPr/>
          <a:lstStyle/>
          <a:p>
            <a:r>
              <a:rPr lang="es-MX" dirty="0" smtClean="0"/>
              <a:t>Lógica estoica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171198">
            <a:off x="940500" y="523175"/>
            <a:ext cx="7772400" cy="473027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4800" dirty="0" smtClean="0"/>
              <a:t>Los lógicos estoicos ampliaron la lógica de términos aristotélica: sentaron las bases semánticas de la actual lógica proposicional. </a:t>
            </a:r>
            <a:endParaRPr lang="es-MX" sz="48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5B2-FAAD-433D-8A12-FC1BA6939661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6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323579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Un poco de historia…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484784"/>
            <a:ext cx="7772400" cy="48707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MX" sz="4000" dirty="0" smtClean="0"/>
              <a:t>Los estudios de la lógica prácticamente se paralizaron durante más de dos mil años (del 300 aprox.  antes de Cristo y hasta la aparición de  la </a:t>
            </a:r>
            <a:r>
              <a:rPr lang="es-MX" sz="4000" i="1" dirty="0" smtClean="0">
                <a:solidFill>
                  <a:srgbClr val="FFFF00"/>
                </a:solidFill>
              </a:rPr>
              <a:t>Notación Conceptual</a:t>
            </a:r>
            <a:r>
              <a:rPr lang="es-MX" sz="4000" dirty="0" smtClean="0"/>
              <a:t> (</a:t>
            </a:r>
            <a:r>
              <a:rPr lang="es-MX" sz="4000" dirty="0" err="1" smtClean="0"/>
              <a:t>Begriffschriff</a:t>
            </a:r>
            <a:r>
              <a:rPr lang="es-MX" sz="4000" dirty="0" smtClean="0"/>
              <a:t>) de </a:t>
            </a:r>
            <a:r>
              <a:rPr lang="es-MX" sz="4000" dirty="0" err="1" smtClean="0"/>
              <a:t>Frege</a:t>
            </a:r>
            <a:r>
              <a:rPr lang="es-MX" sz="4000" dirty="0" smtClean="0"/>
              <a:t> en 1879.</a:t>
            </a:r>
            <a:endParaRPr lang="es-MX" sz="40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4AF-01C4-45F3-B90E-F80CA3D698A3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7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356746">
            <a:off x="914400" y="512064"/>
            <a:ext cx="7772400" cy="914400"/>
          </a:xfrm>
        </p:spPr>
        <p:txBody>
          <a:bodyPr/>
          <a:lstStyle/>
          <a:p>
            <a:r>
              <a:rPr lang="es-MX" dirty="0" err="1" smtClean="0"/>
              <a:t>Frege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268760"/>
            <a:ext cx="7772400" cy="5086800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</a:pPr>
            <a:r>
              <a:rPr lang="es-MX" dirty="0" smtClean="0"/>
              <a:t>Constituye la base fundacional de la lógica moderna</a:t>
            </a:r>
          </a:p>
          <a:p>
            <a:pPr>
              <a:buFont typeface="Arial" charset="0"/>
              <a:buChar char="•"/>
            </a:pPr>
            <a:r>
              <a:rPr lang="es-MX" dirty="0" smtClean="0"/>
              <a:t>Expone por vez primera un sistema de lógica totalmente formalizado.</a:t>
            </a:r>
          </a:p>
          <a:p>
            <a:pPr>
              <a:buFont typeface="Arial" charset="0"/>
              <a:buChar char="•"/>
            </a:pPr>
            <a:r>
              <a:rPr lang="es-MX" dirty="0" smtClean="0"/>
              <a:t>Aparecen por primera vez los cuantificadores</a:t>
            </a:r>
          </a:p>
          <a:p>
            <a:pPr>
              <a:buFont typeface="Arial" charset="0"/>
              <a:buChar char="•"/>
            </a:pPr>
            <a:r>
              <a:rPr lang="es-MX" dirty="0" smtClean="0"/>
              <a:t>Distingue los predicados de los nombres</a:t>
            </a:r>
          </a:p>
          <a:p>
            <a:pPr>
              <a:buFont typeface="Arial" charset="0"/>
              <a:buChar char="•"/>
            </a:pPr>
            <a:r>
              <a:rPr lang="es-MX" dirty="0" smtClean="0"/>
              <a:t>Distingue los predicados de primer orden y de segundo orden</a:t>
            </a:r>
          </a:p>
          <a:p>
            <a:pPr>
              <a:buFont typeface="Arial" charset="0"/>
              <a:buChar char="•"/>
            </a:pPr>
            <a:r>
              <a:rPr lang="es-MX" dirty="0" smtClean="0"/>
              <a:t>Presenta un cálculo deductivo correcto aunque no completo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B211A-7A6E-4F41-8193-9B7E607FA586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8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302753">
            <a:off x="914400" y="512064"/>
            <a:ext cx="7772400" cy="914400"/>
          </a:xfrm>
        </p:spPr>
        <p:txBody>
          <a:bodyPr/>
          <a:lstStyle/>
          <a:p>
            <a:r>
              <a:rPr lang="es-MX" dirty="0" smtClean="0"/>
              <a:t>Principia </a:t>
            </a:r>
            <a:r>
              <a:rPr lang="es-MX" dirty="0" err="1" smtClean="0"/>
              <a:t>Mathematica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484784"/>
            <a:ext cx="7772400" cy="5040560"/>
          </a:xfrm>
        </p:spPr>
        <p:txBody>
          <a:bodyPr/>
          <a:lstStyle/>
          <a:p>
            <a:r>
              <a:rPr lang="es-MX" dirty="0" smtClean="0">
                <a:solidFill>
                  <a:srgbClr val="FF9900"/>
                </a:solidFill>
              </a:rPr>
              <a:t>Es el conjunto de tres libros escritos entre 1910 y 1913 por Russell y </a:t>
            </a:r>
            <a:r>
              <a:rPr lang="es-MX" dirty="0" err="1" smtClean="0">
                <a:solidFill>
                  <a:srgbClr val="FF9900"/>
                </a:solidFill>
              </a:rPr>
              <a:t>Whitehead</a:t>
            </a:r>
            <a:r>
              <a:rPr lang="es-MX" dirty="0" smtClean="0">
                <a:solidFill>
                  <a:srgbClr val="FF9900"/>
                </a:solidFill>
              </a:rPr>
              <a:t>.</a:t>
            </a:r>
          </a:p>
          <a:p>
            <a:r>
              <a:rPr lang="es-MX" dirty="0" smtClean="0">
                <a:solidFill>
                  <a:srgbClr val="FF9900"/>
                </a:solidFill>
              </a:rPr>
              <a:t>Contiene:</a:t>
            </a:r>
          </a:p>
          <a:p>
            <a:r>
              <a:rPr lang="es-MX" i="1" u="sng" dirty="0" smtClean="0">
                <a:solidFill>
                  <a:srgbClr val="FF9900"/>
                </a:solidFill>
              </a:rPr>
              <a:t>Teoría de los tipos</a:t>
            </a:r>
          </a:p>
          <a:p>
            <a:r>
              <a:rPr lang="es-MX" i="1" u="sng" dirty="0" smtClean="0">
                <a:solidFill>
                  <a:srgbClr val="FF9900"/>
                </a:solidFill>
                <a:hlinkClick r:id="rId3" tooltip="Teoría de conjuntos"/>
              </a:rPr>
              <a:t>teoría de conjuntos</a:t>
            </a:r>
            <a:endParaRPr lang="es-MX" i="1" u="sng" dirty="0" smtClean="0">
              <a:solidFill>
                <a:srgbClr val="FF9900"/>
              </a:solidFill>
            </a:endParaRPr>
          </a:p>
          <a:p>
            <a:r>
              <a:rPr lang="es-MX" i="1" u="sng" dirty="0" smtClean="0">
                <a:solidFill>
                  <a:srgbClr val="FF9900"/>
                </a:solidFill>
              </a:rPr>
              <a:t> </a:t>
            </a:r>
            <a:r>
              <a:rPr lang="es-MX" i="1" u="sng" dirty="0" smtClean="0">
                <a:solidFill>
                  <a:srgbClr val="FF9900"/>
                </a:solidFill>
                <a:hlinkClick r:id="rId4" tooltip="Número cardinal"/>
              </a:rPr>
              <a:t>números cardinales</a:t>
            </a:r>
            <a:r>
              <a:rPr lang="es-MX" i="1" u="sng" dirty="0" smtClean="0">
                <a:solidFill>
                  <a:srgbClr val="FF9900"/>
                </a:solidFill>
              </a:rPr>
              <a:t> </a:t>
            </a:r>
          </a:p>
          <a:p>
            <a:r>
              <a:rPr lang="es-MX" i="1" u="sng" dirty="0" smtClean="0">
                <a:solidFill>
                  <a:srgbClr val="FF9900"/>
                </a:solidFill>
                <a:hlinkClick r:id="rId5" tooltip="Número ordinal"/>
              </a:rPr>
              <a:t>números ordinales</a:t>
            </a:r>
            <a:r>
              <a:rPr lang="es-MX" i="1" u="sng" dirty="0" smtClean="0">
                <a:solidFill>
                  <a:srgbClr val="FF9900"/>
                </a:solidFill>
              </a:rPr>
              <a:t> y </a:t>
            </a:r>
          </a:p>
          <a:p>
            <a:r>
              <a:rPr lang="es-MX" i="1" u="sng" dirty="0" smtClean="0">
                <a:solidFill>
                  <a:srgbClr val="FF9900"/>
                </a:solidFill>
                <a:hlinkClick r:id="rId6" tooltip="Números reales"/>
              </a:rPr>
              <a:t>números reales</a:t>
            </a:r>
            <a:endParaRPr lang="es-MX" i="1" u="sng" dirty="0" smtClean="0">
              <a:solidFill>
                <a:srgbClr val="FF9900"/>
              </a:solidFill>
            </a:endParaRPr>
          </a:p>
          <a:p>
            <a:endParaRPr lang="es-MX" dirty="0" smtClean="0"/>
          </a:p>
          <a:p>
            <a:pPr>
              <a:buNone/>
            </a:pP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5A8B-C22B-4DE2-A9C7-527900438EC3}" type="datetime1">
              <a:rPr lang="es-MX" smtClean="0"/>
              <a:pPr/>
              <a:t>28/09/2013</a:t>
            </a:fld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900F-75A3-47A5-A779-4DD06F31D8AE}" type="slidenum">
              <a:rPr lang="es-MX" smtClean="0"/>
              <a:pPr/>
              <a:t>9</a:t>
            </a:fld>
            <a:endParaRPr lang="es-MX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79712" y="1628800"/>
            <a:ext cx="2180828" cy="272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868144" y="2852936"/>
            <a:ext cx="190500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646</TotalTime>
  <Words>1444</Words>
  <Application>Microsoft Office PowerPoint</Application>
  <PresentationFormat>Presentación en pantalla (4:3)</PresentationFormat>
  <Paragraphs>229</Paragraphs>
  <Slides>36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37" baseType="lpstr">
      <vt:lpstr>Metro</vt:lpstr>
      <vt:lpstr>LÓGICAS CLÁSICAS VERSUS LÓGICAS NO CLÁSICAS</vt:lpstr>
      <vt:lpstr>UN POCO DE HISTORIA…</vt:lpstr>
      <vt:lpstr>Un poco de historia…</vt:lpstr>
      <vt:lpstr>Sobre la interpretación</vt:lpstr>
      <vt:lpstr>Primeros Analíticos</vt:lpstr>
      <vt:lpstr>Lógica estoica</vt:lpstr>
      <vt:lpstr>Un poco de historia…</vt:lpstr>
      <vt:lpstr>Frege</vt:lpstr>
      <vt:lpstr>Principia Mathematica</vt:lpstr>
      <vt:lpstr>Un poco de historia</vt:lpstr>
      <vt:lpstr>Comentario </vt:lpstr>
      <vt:lpstr>    Utilidad de la lógica</vt:lpstr>
      <vt:lpstr>Utilidad de la lógica</vt:lpstr>
      <vt:lpstr>Pero … </vt:lpstr>
      <vt:lpstr>               Y además…</vt:lpstr>
      <vt:lpstr>Fundamentos de la lógica clásica</vt:lpstr>
      <vt:lpstr>Principio de contradicción</vt:lpstr>
      <vt:lpstr>Principio de identidad</vt:lpstr>
      <vt:lpstr>Principio del tercer excluso</vt:lpstr>
      <vt:lpstr>Lógica y realidad</vt:lpstr>
      <vt:lpstr>Preguntas        ?¿</vt:lpstr>
      <vt:lpstr>Respuesta </vt:lpstr>
      <vt:lpstr>Surgimiento de las LNC</vt:lpstr>
      <vt:lpstr>LÓGICOS ACTUALES</vt:lpstr>
      <vt:lpstr>           Lógicos actuales</vt:lpstr>
      <vt:lpstr>         Aplicaciones</vt:lpstr>
      <vt:lpstr>Aplicaciones en el campo de la lógica </vt:lpstr>
      <vt:lpstr>Implicaciones de las LNC en      la filosofía </vt:lpstr>
      <vt:lpstr>              Analogías:</vt:lpstr>
      <vt:lpstr>Lógicas no clásicas: las más importantes</vt:lpstr>
      <vt:lpstr>         Lógicas no clásicas</vt:lpstr>
      <vt:lpstr>     Lógicas no clásicas</vt:lpstr>
      <vt:lpstr>Lógicas no clásicas</vt:lpstr>
      <vt:lpstr>Extensión, complementos o rivalidad de las LC</vt:lpstr>
      <vt:lpstr>        PONENTES:</vt:lpstr>
      <vt:lpstr>Diapositiva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LÓGICAS CLÁSICAS VERSUS LÓGICAS NO CLÁSICAS</dc:title>
  <dc:creator>Lic Rafael Soto</dc:creator>
  <cp:lastModifiedBy>Lic Rafael Soto B</cp:lastModifiedBy>
  <cp:revision>24</cp:revision>
  <dcterms:created xsi:type="dcterms:W3CDTF">2010-11-12T16:20:25Z</dcterms:created>
  <dcterms:modified xsi:type="dcterms:W3CDTF">2013-09-28T16:32:00Z</dcterms:modified>
</cp:coreProperties>
</file>